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A06D-155A-47E5-8541-2B5A65D75F1C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EF610-4567-4DB5-9B18-9E34DAE1D5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7142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F610-4567-4DB5-9B18-9E34DAE1D560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7677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F610-4567-4DB5-9B18-9E34DAE1D560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9674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F610-4567-4DB5-9B18-9E34DAE1D560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2443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EF610-4567-4DB5-9B18-9E34DAE1D560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860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429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5651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293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876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846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051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582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057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624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19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364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358D7-D959-4C18-82D3-7E013045F8BE}" type="datetimeFigureOut">
              <a:rPr lang="en-IN" smtClean="0"/>
              <a:t>30-04-2020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57CCE-6F90-4B0A-9C6E-D7B7AEAB7D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97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1066800"/>
            <a:ext cx="8104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b="1" u="sng" dirty="0" smtClean="0"/>
              <a:t>Symmetries and conservation laws in particle physics:</a:t>
            </a:r>
            <a:endParaRPr lang="en-IN" sz="4800" b="1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165" y="3056130"/>
            <a:ext cx="2579542" cy="282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411" y="510988"/>
            <a:ext cx="1036768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Strangeness and Hypercharge: </a:t>
            </a:r>
          </a:p>
          <a:p>
            <a:r>
              <a:rPr lang="en-IN" sz="2800" b="1" u="sng" dirty="0" smtClean="0"/>
              <a:t>(Gell-Mann– Nishijima scheme)</a:t>
            </a:r>
          </a:p>
          <a:p>
            <a:endParaRPr lang="en-IN" sz="2800" b="1" u="sng" dirty="0"/>
          </a:p>
          <a:p>
            <a:r>
              <a:rPr lang="en-IN" sz="2400" b="1" u="sng" dirty="0" smtClean="0"/>
              <a:t>Strangeness: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dirty="0" smtClean="0"/>
              <a:t>We know that baryons are divided  into 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 smtClean="0"/>
              <a:t>Nucleons: protons and neutrons.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 smtClean="0"/>
              <a:t>Hyperons: The term hyperons refers to those unstable particles which carry additional quantum number called “strangeness” to distinguish them from nucleons. The well known hyperons are : 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l-GR" dirty="0" smtClean="0"/>
              <a:t>Λ</a:t>
            </a:r>
            <a:r>
              <a:rPr lang="en-IN" dirty="0" smtClean="0"/>
              <a:t> hyperons.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IN" dirty="0" smtClean="0">
                <a:solidFill>
                  <a:schemeClr val="dk1"/>
                </a:solidFill>
              </a:rPr>
              <a:t>∑ hyperons.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IN" dirty="0" smtClean="0">
                <a:solidFill>
                  <a:schemeClr val="dk1"/>
                </a:solidFill>
              </a:rPr>
              <a:t>Ξ hyperons and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l-GR" dirty="0" smtClean="0"/>
              <a:t>Ω</a:t>
            </a:r>
            <a:r>
              <a:rPr lang="en-IN" dirty="0" smtClean="0"/>
              <a:t> hyperons.</a:t>
            </a:r>
            <a:endParaRPr lang="en-IN" dirty="0" smtClean="0">
              <a:solidFill>
                <a:schemeClr val="dk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 smtClean="0"/>
              <a:t>These hyperons are observed to behave in a strange manner as given below: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 smtClean="0"/>
              <a:t>They are produced by strong interaction ( characteristic time of 10</a:t>
            </a:r>
            <a:r>
              <a:rPr lang="en-IN" baseline="30000" dirty="0" smtClean="0"/>
              <a:t>-23</a:t>
            </a:r>
            <a:r>
              <a:rPr lang="en-IN" dirty="0" smtClean="0"/>
              <a:t> s) and decay through weak interactions (characteristic time of 10</a:t>
            </a:r>
            <a:r>
              <a:rPr lang="en-IN" baseline="30000" dirty="0" smtClean="0"/>
              <a:t>-8</a:t>
            </a:r>
            <a:r>
              <a:rPr lang="en-IN" dirty="0" smtClean="0"/>
              <a:t> s).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IN" dirty="0" smtClean="0"/>
              <a:t>They are always produced in pairs: with following one exception:</a:t>
            </a:r>
          </a:p>
          <a:p>
            <a:pPr lvl="1"/>
            <a:r>
              <a:rPr lang="en-IN" dirty="0"/>
              <a:t>	</a:t>
            </a:r>
            <a:r>
              <a:rPr lang="en-IN" dirty="0" smtClean="0"/>
              <a:t>		</a:t>
            </a:r>
            <a:r>
              <a:rPr lang="en-IN" dirty="0">
                <a:solidFill>
                  <a:schemeClr val="dk1"/>
                </a:solidFill>
              </a:rPr>
              <a:t> ∑</a:t>
            </a:r>
            <a:r>
              <a:rPr lang="en-IN" baseline="30000" dirty="0">
                <a:solidFill>
                  <a:schemeClr val="dk1"/>
                </a:solidFill>
              </a:rPr>
              <a:t>0</a:t>
            </a:r>
            <a:r>
              <a:rPr lang="en-IN" dirty="0">
                <a:solidFill>
                  <a:schemeClr val="dk1"/>
                </a:solidFill>
              </a:rPr>
              <a:t> ----------</a:t>
            </a:r>
            <a:r>
              <a:rPr lang="en-IN" dirty="0">
                <a:solidFill>
                  <a:schemeClr val="dk1"/>
                </a:solidFill>
                <a:sym typeface="Wingdings" panose="05000000000000000000" pitchFamily="2" charset="2"/>
              </a:rPr>
              <a:t> </a:t>
            </a:r>
            <a:r>
              <a:rPr lang="el-GR" dirty="0"/>
              <a:t>Λ</a:t>
            </a:r>
            <a:r>
              <a:rPr lang="en-IN" baseline="30000" dirty="0"/>
              <a:t>0</a:t>
            </a:r>
            <a:r>
              <a:rPr lang="en-IN" dirty="0"/>
              <a:t> + </a:t>
            </a:r>
            <a:r>
              <a:rPr lang="el-GR" dirty="0" smtClean="0"/>
              <a:t>ϒ</a:t>
            </a:r>
            <a:r>
              <a:rPr lang="en-IN" dirty="0" smtClean="0"/>
              <a:t> (EM interaction)</a:t>
            </a:r>
          </a:p>
          <a:p>
            <a:pPr lvl="1"/>
            <a:r>
              <a:rPr lang="en-IN" dirty="0"/>
              <a:t> 	</a:t>
            </a:r>
            <a:r>
              <a:rPr lang="en-IN" dirty="0" smtClean="0"/>
              <a:t>	</a:t>
            </a:r>
          </a:p>
          <a:p>
            <a:pPr marL="1314450" lvl="2" indent="-400050">
              <a:buFont typeface="+mj-lt"/>
              <a:buAutoNum type="romanL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241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55818" y="5361709"/>
            <a:ext cx="1510146" cy="498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255818" y="4350327"/>
            <a:ext cx="1690255" cy="429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255818" y="2964873"/>
            <a:ext cx="1149927" cy="443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/>
          <p:cNvSpPr txBox="1"/>
          <p:nvPr/>
        </p:nvSpPr>
        <p:spPr>
          <a:xfrm>
            <a:off x="443345" y="609599"/>
            <a:ext cx="983672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u="sng" dirty="0" smtClean="0"/>
              <a:t>Example:</a:t>
            </a:r>
          </a:p>
          <a:p>
            <a:pPr lvl="1"/>
            <a:r>
              <a:rPr lang="en-IN" dirty="0" smtClean="0"/>
              <a:t>P +  </a:t>
            </a:r>
            <a:r>
              <a:rPr lang="el-GR" dirty="0"/>
              <a:t>π</a:t>
            </a:r>
            <a:r>
              <a:rPr lang="en-IN" baseline="30000" dirty="0" smtClean="0"/>
              <a:t>-</a:t>
            </a:r>
            <a:r>
              <a:rPr lang="en-IN" dirty="0" smtClean="0"/>
              <a:t> ------</a:t>
            </a:r>
            <a:r>
              <a:rPr lang="en-IN" dirty="0" smtClean="0">
                <a:sym typeface="Wingdings" panose="05000000000000000000" pitchFamily="2" charset="2"/>
              </a:rPr>
              <a:t> </a:t>
            </a:r>
            <a:r>
              <a:rPr lang="en-IN" dirty="0" smtClean="0"/>
              <a:t> </a:t>
            </a:r>
            <a:r>
              <a:rPr lang="el-GR" dirty="0"/>
              <a:t>Λ</a:t>
            </a:r>
            <a:r>
              <a:rPr lang="en-IN" baseline="30000" dirty="0" smtClean="0"/>
              <a:t>0</a:t>
            </a:r>
            <a:r>
              <a:rPr lang="en-IN" dirty="0" smtClean="0"/>
              <a:t> + K</a:t>
            </a:r>
            <a:r>
              <a:rPr lang="en-IN" baseline="30000" dirty="0" smtClean="0"/>
              <a:t>0 </a:t>
            </a:r>
            <a:r>
              <a:rPr lang="en-IN" dirty="0" smtClean="0"/>
              <a:t> (strong interaction; 10</a:t>
            </a:r>
            <a:r>
              <a:rPr lang="en-IN" baseline="30000" dirty="0" smtClean="0"/>
              <a:t>-23</a:t>
            </a:r>
            <a:r>
              <a:rPr lang="en-IN" dirty="0" smtClean="0"/>
              <a:t> s)</a:t>
            </a:r>
          </a:p>
          <a:p>
            <a:pPr lvl="1"/>
            <a:r>
              <a:rPr lang="en-IN" dirty="0" smtClean="0"/>
              <a:t>Where </a:t>
            </a:r>
            <a:r>
              <a:rPr lang="el-GR" dirty="0"/>
              <a:t>Λ</a:t>
            </a:r>
            <a:r>
              <a:rPr lang="en-IN" baseline="30000" dirty="0"/>
              <a:t>0</a:t>
            </a:r>
            <a:r>
              <a:rPr lang="en-IN" dirty="0"/>
              <a:t> </a:t>
            </a:r>
            <a:r>
              <a:rPr lang="en-IN" dirty="0" smtClean="0"/>
              <a:t>and </a:t>
            </a:r>
            <a:r>
              <a:rPr lang="en-IN" dirty="0"/>
              <a:t>K</a:t>
            </a:r>
            <a:r>
              <a:rPr lang="en-IN" baseline="30000" dirty="0"/>
              <a:t>0 </a:t>
            </a:r>
            <a:r>
              <a:rPr lang="en-IN" baseline="30000" dirty="0" smtClean="0"/>
              <a:t> </a:t>
            </a:r>
            <a:r>
              <a:rPr lang="en-IN" dirty="0" smtClean="0"/>
              <a:t> decays by weak interaction(10</a:t>
            </a:r>
            <a:r>
              <a:rPr lang="en-IN" baseline="30000" dirty="0" smtClean="0"/>
              <a:t>-8</a:t>
            </a:r>
            <a:r>
              <a:rPr lang="en-IN" dirty="0" smtClean="0"/>
              <a:t> s) as:</a:t>
            </a:r>
          </a:p>
          <a:p>
            <a:pPr lvl="1"/>
            <a:r>
              <a:rPr lang="en-IN" dirty="0"/>
              <a:t>	</a:t>
            </a:r>
            <a:r>
              <a:rPr lang="el-GR" dirty="0"/>
              <a:t> Λ</a:t>
            </a:r>
            <a:r>
              <a:rPr lang="en-IN" baseline="30000" dirty="0"/>
              <a:t>0</a:t>
            </a:r>
            <a:r>
              <a:rPr lang="en-IN" dirty="0"/>
              <a:t> </a:t>
            </a:r>
            <a:r>
              <a:rPr lang="en-IN" dirty="0" smtClean="0"/>
              <a:t>-----</a:t>
            </a:r>
            <a:r>
              <a:rPr lang="en-IN" dirty="0" smtClean="0">
                <a:sym typeface="Wingdings" panose="05000000000000000000" pitchFamily="2" charset="2"/>
              </a:rPr>
              <a:t> n + </a:t>
            </a:r>
            <a:r>
              <a:rPr lang="el-GR" dirty="0"/>
              <a:t>π</a:t>
            </a:r>
            <a:r>
              <a:rPr lang="en-IN" baseline="30000" dirty="0" smtClean="0"/>
              <a:t>0</a:t>
            </a:r>
          </a:p>
          <a:p>
            <a:pPr lvl="1"/>
            <a:r>
              <a:rPr lang="en-IN" baseline="30000" dirty="0"/>
              <a:t>	</a:t>
            </a:r>
            <a:r>
              <a:rPr lang="en-IN" dirty="0" smtClean="0"/>
              <a:t> K</a:t>
            </a:r>
            <a:r>
              <a:rPr lang="en-IN" baseline="30000" dirty="0" smtClean="0"/>
              <a:t>0</a:t>
            </a:r>
            <a:r>
              <a:rPr lang="en-IN" dirty="0" smtClean="0"/>
              <a:t> ------</a:t>
            </a:r>
            <a:r>
              <a:rPr lang="en-IN" dirty="0" smtClean="0">
                <a:sym typeface="Wingdings" panose="05000000000000000000" pitchFamily="2" charset="2"/>
              </a:rPr>
              <a:t> </a:t>
            </a:r>
            <a:r>
              <a:rPr lang="el-GR" dirty="0"/>
              <a:t>π</a:t>
            </a:r>
            <a:r>
              <a:rPr lang="en-IN" baseline="30000" dirty="0" smtClean="0"/>
              <a:t>+</a:t>
            </a:r>
            <a:r>
              <a:rPr lang="en-IN" dirty="0"/>
              <a:t> </a:t>
            </a:r>
            <a:r>
              <a:rPr lang="en-IN" dirty="0" smtClean="0"/>
              <a:t>+ </a:t>
            </a:r>
            <a:r>
              <a:rPr lang="el-GR" dirty="0" smtClean="0"/>
              <a:t>π</a:t>
            </a:r>
            <a:r>
              <a:rPr lang="en-IN" baseline="30000" dirty="0"/>
              <a:t>-</a:t>
            </a:r>
            <a:r>
              <a:rPr lang="en-IN" dirty="0"/>
              <a:t> </a:t>
            </a:r>
            <a:r>
              <a:rPr lang="en-IN" dirty="0" smtClean="0"/>
              <a:t> </a:t>
            </a:r>
          </a:p>
          <a:p>
            <a:pPr lvl="1"/>
            <a:r>
              <a:rPr lang="en-IN" sz="2400" b="1" u="sng" dirty="0" smtClean="0"/>
              <a:t>Calculation  of strangeness value for hyperons: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N" dirty="0" smtClean="0"/>
              <a:t>Strangeness of any hyperon can be calculated from </a:t>
            </a:r>
            <a:r>
              <a:rPr lang="en-IN" dirty="0"/>
              <a:t>Gell-Mann– </a:t>
            </a:r>
            <a:r>
              <a:rPr lang="en-IN" dirty="0" err="1"/>
              <a:t>Nishijima</a:t>
            </a:r>
            <a:r>
              <a:rPr lang="en-IN" dirty="0"/>
              <a:t> </a:t>
            </a:r>
            <a:r>
              <a:rPr lang="en-IN" dirty="0" smtClean="0"/>
              <a:t>formula which is given by :</a:t>
            </a:r>
          </a:p>
          <a:p>
            <a:pPr lvl="1"/>
            <a:r>
              <a:rPr lang="en-IN" dirty="0"/>
              <a:t>	</a:t>
            </a:r>
            <a:r>
              <a:rPr lang="en-IN" dirty="0" smtClean="0"/>
              <a:t>		Q = I</a:t>
            </a:r>
            <a:r>
              <a:rPr lang="en-IN" baseline="-25000" dirty="0" smtClean="0"/>
              <a:t>3</a:t>
            </a:r>
            <a:r>
              <a:rPr lang="en-IN" dirty="0" smtClean="0"/>
              <a:t> + Y/2  -------</a:t>
            </a:r>
            <a:r>
              <a:rPr lang="en-IN" dirty="0" smtClean="0">
                <a:sym typeface="Wingdings" panose="05000000000000000000" pitchFamily="2" charset="2"/>
              </a:rPr>
              <a:t>(1)</a:t>
            </a:r>
            <a:endParaRPr lang="en-IN" dirty="0" smtClean="0"/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Where Q is  electric charge, I</a:t>
            </a:r>
            <a:r>
              <a:rPr lang="en-IN" baseline="-25000" dirty="0" smtClean="0"/>
              <a:t>3</a:t>
            </a:r>
            <a:r>
              <a:rPr lang="en-IN" dirty="0" smtClean="0"/>
              <a:t> is third component of isospin and Y is hypercharge.</a:t>
            </a:r>
          </a:p>
          <a:p>
            <a:pPr lvl="1"/>
            <a:r>
              <a:rPr lang="en-IN" dirty="0" smtClean="0"/>
              <a:t>and Y</a:t>
            </a:r>
            <a:r>
              <a:rPr lang="en-IN" dirty="0"/>
              <a:t> </a:t>
            </a:r>
            <a:r>
              <a:rPr lang="en-IN" dirty="0" smtClean="0"/>
              <a:t>= B + S </a:t>
            </a:r>
            <a:r>
              <a:rPr lang="en-IN" dirty="0" smtClean="0">
                <a:sym typeface="Wingdings" panose="05000000000000000000" pitchFamily="2" charset="2"/>
              </a:rPr>
              <a:t>  where again, B is baryonic number and S is strangeness.</a:t>
            </a:r>
          </a:p>
          <a:p>
            <a:pPr lvl="1"/>
            <a:r>
              <a:rPr lang="en-IN" dirty="0" smtClean="0">
                <a:sym typeface="Wingdings" panose="05000000000000000000" pitchFamily="2" charset="2"/>
              </a:rPr>
              <a:t>Therefore, equation (1) becomes ;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	</a:t>
            </a:r>
            <a:r>
              <a:rPr lang="en-IN" dirty="0" smtClean="0">
                <a:sym typeface="Wingdings" panose="05000000000000000000" pitchFamily="2" charset="2"/>
              </a:rPr>
              <a:t>		Q = I</a:t>
            </a:r>
            <a:r>
              <a:rPr lang="en-IN" baseline="-25000" dirty="0" smtClean="0">
                <a:sym typeface="Wingdings" panose="05000000000000000000" pitchFamily="2" charset="2"/>
              </a:rPr>
              <a:t>3</a:t>
            </a:r>
            <a:r>
              <a:rPr lang="en-IN" dirty="0" smtClean="0">
                <a:sym typeface="Wingdings" panose="05000000000000000000" pitchFamily="2" charset="2"/>
              </a:rPr>
              <a:t> + (B + S)/2   -----(2)</a:t>
            </a:r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pPr lvl="1"/>
            <a:r>
              <a:rPr lang="en-IN" dirty="0" smtClean="0">
                <a:sym typeface="Wingdings" panose="05000000000000000000" pitchFamily="2" charset="2"/>
              </a:rPr>
              <a:t>From which, the equation for strangeness S becomes;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	</a:t>
            </a:r>
            <a:r>
              <a:rPr lang="en-IN" dirty="0" smtClean="0">
                <a:sym typeface="Wingdings" panose="05000000000000000000" pitchFamily="2" charset="2"/>
              </a:rPr>
              <a:t>		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	</a:t>
            </a:r>
            <a:r>
              <a:rPr lang="en-IN" dirty="0" smtClean="0">
                <a:sym typeface="Wingdings" panose="05000000000000000000" pitchFamily="2" charset="2"/>
              </a:rPr>
              <a:t>		S = 2(Q – I</a:t>
            </a:r>
            <a:r>
              <a:rPr lang="en-IN" baseline="-25000" dirty="0" smtClean="0">
                <a:sym typeface="Wingdings" panose="05000000000000000000" pitchFamily="2" charset="2"/>
              </a:rPr>
              <a:t>3</a:t>
            </a:r>
            <a:r>
              <a:rPr lang="en-IN" dirty="0" smtClean="0">
                <a:sym typeface="Wingdings" panose="05000000000000000000" pitchFamily="2" charset="2"/>
              </a:rPr>
              <a:t>) – B  ------ (3)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	</a:t>
            </a:r>
            <a:r>
              <a:rPr lang="en-IN" dirty="0" smtClean="0">
                <a:sym typeface="Wingdings" panose="05000000000000000000" pitchFamily="2" charset="2"/>
              </a:rPr>
              <a:t>		 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726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370683"/>
              </p:ext>
            </p:extLst>
          </p:nvPr>
        </p:nvGraphicFramePr>
        <p:xfrm>
          <a:off x="1440871" y="1371599"/>
          <a:ext cx="8178804" cy="3657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63134">
                  <a:extLst>
                    <a:ext uri="{9D8B030D-6E8A-4147-A177-3AD203B41FA5}">
                      <a16:colId xmlns:a16="http://schemas.microsoft.com/office/drawing/2014/main" val="908192526"/>
                    </a:ext>
                  </a:extLst>
                </a:gridCol>
                <a:gridCol w="1363134">
                  <a:extLst>
                    <a:ext uri="{9D8B030D-6E8A-4147-A177-3AD203B41FA5}">
                      <a16:colId xmlns:a16="http://schemas.microsoft.com/office/drawing/2014/main" val="1379269068"/>
                    </a:ext>
                  </a:extLst>
                </a:gridCol>
                <a:gridCol w="1363134">
                  <a:extLst>
                    <a:ext uri="{9D8B030D-6E8A-4147-A177-3AD203B41FA5}">
                      <a16:colId xmlns:a16="http://schemas.microsoft.com/office/drawing/2014/main" val="799203252"/>
                    </a:ext>
                  </a:extLst>
                </a:gridCol>
                <a:gridCol w="1363134">
                  <a:extLst>
                    <a:ext uri="{9D8B030D-6E8A-4147-A177-3AD203B41FA5}">
                      <a16:colId xmlns:a16="http://schemas.microsoft.com/office/drawing/2014/main" val="957206709"/>
                    </a:ext>
                  </a:extLst>
                </a:gridCol>
                <a:gridCol w="1363134">
                  <a:extLst>
                    <a:ext uri="{9D8B030D-6E8A-4147-A177-3AD203B41FA5}">
                      <a16:colId xmlns:a16="http://schemas.microsoft.com/office/drawing/2014/main" val="1326515041"/>
                    </a:ext>
                  </a:extLst>
                </a:gridCol>
                <a:gridCol w="1363134">
                  <a:extLst>
                    <a:ext uri="{9D8B030D-6E8A-4147-A177-3AD203B41FA5}">
                      <a16:colId xmlns:a16="http://schemas.microsoft.com/office/drawing/2014/main" val="1244657336"/>
                    </a:ext>
                  </a:extLst>
                </a:gridCol>
              </a:tblGrid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Hyperon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Q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</a:t>
                      </a:r>
                      <a:r>
                        <a:rPr lang="en-IN" baseline="-25000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68305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baseline="0" dirty="0" smtClean="0"/>
                        <a:t> K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424554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baseline="0" dirty="0" smtClean="0"/>
                        <a:t>K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mtClean="0"/>
                        <a:t>+1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55799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209378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126509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188083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867525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883222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 </a:t>
                      </a:r>
                      <a:r>
                        <a:rPr lang="el-GR" dirty="0" smtClean="0"/>
                        <a:t>Λ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63099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ctr"/>
                      <a:r>
                        <a:rPr lang="el-GR" b="0" dirty="0" smtClean="0"/>
                        <a:t>Ω</a:t>
                      </a:r>
                      <a:r>
                        <a:rPr lang="en-IN" b="0" baseline="30000" dirty="0" smtClean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08499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40871" y="471055"/>
            <a:ext cx="8178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u="sng" dirty="0" smtClean="0"/>
              <a:t>Strangeness of some notable hyperons:</a:t>
            </a:r>
            <a:endParaRPr lang="en-IN" sz="24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440871" y="5527964"/>
            <a:ext cx="85066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Strangeness number is zero for all other particles like nucleons, mesons</a:t>
            </a:r>
            <a:r>
              <a:rPr lang="en-IN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N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leptons.</a:t>
            </a:r>
            <a:endParaRPr lang="en-IN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585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146" y="443345"/>
            <a:ext cx="1065414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u="sng" dirty="0" smtClean="0"/>
              <a:t>Conservation of strangeness: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3200" dirty="0" smtClean="0"/>
              <a:t>“ Total number of strange particles in a reaction or decay is conserved”.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3200" dirty="0" smtClean="0"/>
              <a:t>One more strangeness about strangeness conservation law is, it holds in strong interaction(i.e., during production) and violated in weak interaction(i.e., during decay).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N" sz="3200" b="1" u="sng" dirty="0" smtClean="0"/>
              <a:t>Illustrations: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3200" dirty="0">
                <a:sym typeface="Wingdings" panose="05000000000000000000" pitchFamily="2" charset="2"/>
              </a:rPr>
              <a:t>P + </a:t>
            </a:r>
            <a:r>
              <a:rPr lang="el-GR" sz="3200" dirty="0"/>
              <a:t>π</a:t>
            </a:r>
            <a:r>
              <a:rPr lang="en-IN" sz="3200" baseline="30000" dirty="0" smtClean="0"/>
              <a:t>-</a:t>
            </a:r>
            <a:r>
              <a:rPr lang="en-IN" sz="3200" dirty="0" smtClean="0"/>
              <a:t> --------</a:t>
            </a:r>
            <a:r>
              <a:rPr lang="en-IN" sz="3200" dirty="0" smtClean="0">
                <a:sym typeface="Wingdings" panose="05000000000000000000" pitchFamily="2" charset="2"/>
              </a:rPr>
              <a:t> </a:t>
            </a:r>
            <a:r>
              <a:rPr lang="el-GR" sz="3200" dirty="0"/>
              <a:t>Λ</a:t>
            </a:r>
            <a:r>
              <a:rPr lang="en-IN" sz="3200" baseline="30000" dirty="0"/>
              <a:t>0</a:t>
            </a:r>
            <a:r>
              <a:rPr lang="en-IN" sz="3200" dirty="0"/>
              <a:t> + K</a:t>
            </a:r>
            <a:r>
              <a:rPr lang="en-IN" sz="3200" baseline="30000" dirty="0"/>
              <a:t>0</a:t>
            </a:r>
            <a:r>
              <a:rPr lang="en-IN" sz="3200" dirty="0"/>
              <a:t> </a:t>
            </a:r>
            <a:r>
              <a:rPr lang="en-IN" sz="3200" dirty="0" smtClean="0"/>
              <a:t> (allowed)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3200" dirty="0" smtClean="0">
                <a:sym typeface="Wingdings" panose="05000000000000000000" pitchFamily="2" charset="2"/>
              </a:rPr>
              <a:t>P + </a:t>
            </a:r>
            <a:r>
              <a:rPr lang="el-GR" sz="3200" dirty="0" smtClean="0"/>
              <a:t>π</a:t>
            </a:r>
            <a:r>
              <a:rPr lang="en-IN" sz="3200" baseline="30000" dirty="0" smtClean="0"/>
              <a:t>-</a:t>
            </a:r>
            <a:r>
              <a:rPr lang="en-IN" sz="3200" dirty="0" smtClean="0"/>
              <a:t> ---------</a:t>
            </a:r>
            <a:r>
              <a:rPr lang="en-IN" sz="3200" dirty="0" smtClean="0">
                <a:sym typeface="Wingdings" panose="05000000000000000000" pitchFamily="2" charset="2"/>
              </a:rPr>
              <a:t> </a:t>
            </a:r>
            <a:r>
              <a:rPr lang="en-IN" sz="3200" dirty="0">
                <a:sym typeface="Wingdings" panose="05000000000000000000" pitchFamily="2" charset="2"/>
              </a:rPr>
              <a:t>n</a:t>
            </a:r>
            <a:r>
              <a:rPr lang="en-IN" sz="3200" dirty="0" smtClean="0"/>
              <a:t> </a:t>
            </a:r>
            <a:r>
              <a:rPr lang="en-IN" sz="3200" dirty="0"/>
              <a:t>+ K</a:t>
            </a:r>
            <a:r>
              <a:rPr lang="en-IN" sz="3200" baseline="30000" dirty="0"/>
              <a:t>0</a:t>
            </a:r>
            <a:r>
              <a:rPr lang="en-IN" sz="3200" dirty="0"/>
              <a:t> </a:t>
            </a:r>
            <a:r>
              <a:rPr lang="en-IN" sz="3200" dirty="0" smtClean="0"/>
              <a:t>(not allowed)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3200" dirty="0">
                <a:sym typeface="Wingdings" panose="05000000000000000000" pitchFamily="2" charset="2"/>
              </a:rPr>
              <a:t>P + </a:t>
            </a:r>
            <a:r>
              <a:rPr lang="el-GR" sz="3200" dirty="0"/>
              <a:t>π</a:t>
            </a:r>
            <a:r>
              <a:rPr lang="en-IN" sz="3200" baseline="30000" dirty="0" smtClean="0"/>
              <a:t>-</a:t>
            </a:r>
            <a:r>
              <a:rPr lang="en-IN" sz="3200" dirty="0" smtClean="0"/>
              <a:t> --------</a:t>
            </a:r>
            <a:r>
              <a:rPr lang="en-IN" sz="3200" dirty="0" smtClean="0">
                <a:sym typeface="Wingdings" panose="05000000000000000000" pitchFamily="2" charset="2"/>
              </a:rPr>
              <a:t> </a:t>
            </a:r>
            <a:r>
              <a:rPr lang="en-IN" sz="3200" dirty="0">
                <a:solidFill>
                  <a:schemeClr val="dk1"/>
                </a:solidFill>
              </a:rPr>
              <a:t>∑</a:t>
            </a:r>
            <a:r>
              <a:rPr lang="en-IN" sz="3200" baseline="30000" dirty="0">
                <a:solidFill>
                  <a:schemeClr val="dk1"/>
                </a:solidFill>
              </a:rPr>
              <a:t>0</a:t>
            </a:r>
            <a:r>
              <a:rPr lang="en-IN" sz="3200" dirty="0" smtClean="0"/>
              <a:t> </a:t>
            </a:r>
            <a:r>
              <a:rPr lang="en-IN" sz="3200" dirty="0"/>
              <a:t>+ K</a:t>
            </a:r>
            <a:r>
              <a:rPr lang="en-IN" sz="3200" baseline="30000" dirty="0"/>
              <a:t>0</a:t>
            </a:r>
            <a:r>
              <a:rPr lang="en-IN" sz="3200" dirty="0"/>
              <a:t> </a:t>
            </a:r>
            <a:r>
              <a:rPr lang="en-IN" sz="3200" dirty="0" smtClean="0"/>
              <a:t>(allowed)</a:t>
            </a:r>
          </a:p>
          <a:p>
            <a:pPr marL="342900" indent="-342900">
              <a:buFont typeface="+mj-lt"/>
              <a:buAutoNum type="arabicPeriod"/>
            </a:pPr>
            <a:r>
              <a:rPr lang="en-IN" sz="3200" dirty="0" smtClean="0"/>
              <a:t>n + </a:t>
            </a:r>
            <a:r>
              <a:rPr lang="el-GR" sz="3200" dirty="0"/>
              <a:t>π</a:t>
            </a:r>
            <a:r>
              <a:rPr lang="en-IN" sz="3200" baseline="30000" dirty="0"/>
              <a:t>-</a:t>
            </a:r>
            <a:r>
              <a:rPr lang="en-IN" sz="3200" dirty="0"/>
              <a:t> --------</a:t>
            </a:r>
            <a:r>
              <a:rPr lang="en-IN" sz="3200" dirty="0">
                <a:sym typeface="Wingdings" panose="05000000000000000000" pitchFamily="2" charset="2"/>
              </a:rPr>
              <a:t> </a:t>
            </a:r>
            <a:r>
              <a:rPr lang="en-IN" sz="3200" dirty="0" smtClean="0">
                <a:solidFill>
                  <a:schemeClr val="dk1"/>
                </a:solidFill>
              </a:rPr>
              <a:t>∑</a:t>
            </a:r>
            <a:r>
              <a:rPr lang="en-IN" sz="3200" baseline="30000" dirty="0" smtClean="0">
                <a:solidFill>
                  <a:schemeClr val="dk1"/>
                </a:solidFill>
              </a:rPr>
              <a:t>-</a:t>
            </a:r>
            <a:r>
              <a:rPr lang="en-IN" sz="3200" dirty="0" smtClean="0">
                <a:solidFill>
                  <a:schemeClr val="dk1"/>
                </a:solidFill>
              </a:rPr>
              <a:t> + K</a:t>
            </a:r>
            <a:r>
              <a:rPr lang="en-IN" sz="3200" baseline="30000" dirty="0" smtClean="0">
                <a:solidFill>
                  <a:schemeClr val="dk1"/>
                </a:solidFill>
              </a:rPr>
              <a:t>0</a:t>
            </a:r>
            <a:r>
              <a:rPr lang="en-IN" sz="3200" dirty="0" smtClean="0">
                <a:solidFill>
                  <a:schemeClr val="dk1"/>
                </a:solidFill>
              </a:rPr>
              <a:t> (allowed)</a:t>
            </a:r>
            <a:endParaRPr lang="en-IN" sz="3200" dirty="0" smtClean="0"/>
          </a:p>
          <a:p>
            <a:pPr marL="342900" indent="-342900">
              <a:buFont typeface="+mj-lt"/>
              <a:buAutoNum type="arabicPeriod"/>
            </a:pPr>
            <a:endParaRPr lang="en-IN" sz="3200" dirty="0" smtClean="0"/>
          </a:p>
          <a:p>
            <a:endParaRPr lang="en-IN" sz="3200" b="1" u="sng" dirty="0" smtClean="0"/>
          </a:p>
          <a:p>
            <a:r>
              <a:rPr lang="en-IN" sz="2400" b="1" u="sng" dirty="0" smtClean="0"/>
              <a:t> </a:t>
            </a:r>
            <a:endParaRPr lang="en-IN" sz="2400" b="1" u="sng" dirty="0"/>
          </a:p>
        </p:txBody>
      </p:sp>
    </p:spTree>
    <p:extLst>
      <p:ext uri="{BB962C8B-B14F-4D97-AF65-F5344CB8AC3E}">
        <p14:creationId xmlns:p14="http://schemas.microsoft.com/office/powerpoint/2010/main" val="27522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09455" y="1371600"/>
            <a:ext cx="955963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/>
          <p:cNvSpPr txBox="1"/>
          <p:nvPr/>
        </p:nvSpPr>
        <p:spPr>
          <a:xfrm>
            <a:off x="1066800" y="609600"/>
            <a:ext cx="1057101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Hypercharge and its conservation: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N" dirty="0" smtClean="0"/>
              <a:t>Hypercharge (Y) is given by :</a:t>
            </a:r>
          </a:p>
          <a:p>
            <a:r>
              <a:rPr lang="en-IN" dirty="0"/>
              <a:t>	</a:t>
            </a:r>
            <a:r>
              <a:rPr lang="en-IN" dirty="0" smtClean="0"/>
              <a:t>	Y = B + S</a:t>
            </a:r>
          </a:p>
          <a:p>
            <a:endParaRPr lang="en-IN" sz="2800" b="1" u="sng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IN" dirty="0" smtClean="0"/>
              <a:t>Hypercharge is conserved in strong interactions and EM interactions only.</a:t>
            </a:r>
          </a:p>
          <a:p>
            <a:r>
              <a:rPr lang="en-IN" dirty="0"/>
              <a:t>	</a:t>
            </a:r>
            <a:endParaRPr lang="en-IN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	</a:t>
            </a:r>
            <a:r>
              <a:rPr lang="en-IN" sz="2400" b="1" u="sng" dirty="0"/>
              <a:t>C</a:t>
            </a:r>
            <a:r>
              <a:rPr lang="en-IN" sz="2400" b="1" u="sng" dirty="0" smtClean="0"/>
              <a:t>alculation  of hypercharge for different family of particles</a:t>
            </a:r>
            <a:r>
              <a:rPr lang="en-IN" b="1" u="sng" dirty="0" smtClean="0"/>
              <a:t>:</a:t>
            </a:r>
          </a:p>
          <a:p>
            <a:endParaRPr lang="en-IN" b="1" u="sng" dirty="0" smtClean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382692"/>
              </p:ext>
            </p:extLst>
          </p:nvPr>
        </p:nvGraphicFramePr>
        <p:xfrm>
          <a:off x="1699491" y="3241194"/>
          <a:ext cx="8128000" cy="25958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308713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09705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958926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305576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Family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Y = B + 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324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Nucleons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034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Sigma[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022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Cascade[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83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Kaons [K]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2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Lambda[</a:t>
                      </a:r>
                      <a:r>
                        <a:rPr lang="el-GR" dirty="0" smtClean="0"/>
                        <a:t>Λ</a:t>
                      </a:r>
                      <a:r>
                        <a:rPr lang="en-IN" dirty="0" smtClean="0"/>
                        <a:t>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656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Omega[</a:t>
                      </a:r>
                      <a:r>
                        <a:rPr lang="el-GR" dirty="0" smtClean="0"/>
                        <a:t>Ω</a:t>
                      </a:r>
                      <a:r>
                        <a:rPr lang="en-IN" dirty="0" smtClean="0"/>
                        <a:t>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923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93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054" y="692727"/>
            <a:ext cx="113191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Illustrations:</a:t>
            </a:r>
          </a:p>
          <a:p>
            <a:pPr marL="342900" indent="-342900">
              <a:buFont typeface="+mj-lt"/>
              <a:buAutoNum type="arabicParenR"/>
            </a:pPr>
            <a:r>
              <a:rPr lang="en-IN" sz="3200" dirty="0" smtClean="0">
                <a:sym typeface="Wingdings" panose="05000000000000000000" pitchFamily="2" charset="2"/>
              </a:rPr>
              <a:t>P + </a:t>
            </a:r>
            <a:r>
              <a:rPr lang="el-GR" sz="3200" dirty="0" smtClean="0"/>
              <a:t>π</a:t>
            </a:r>
            <a:r>
              <a:rPr lang="en-IN" sz="3200" baseline="30000" dirty="0" smtClean="0"/>
              <a:t>-</a:t>
            </a:r>
            <a:r>
              <a:rPr lang="en-IN" sz="3200" dirty="0" smtClean="0"/>
              <a:t> --------</a:t>
            </a:r>
            <a:r>
              <a:rPr lang="en-IN" sz="3200" dirty="0" smtClean="0">
                <a:sym typeface="Wingdings" panose="05000000000000000000" pitchFamily="2" charset="2"/>
              </a:rPr>
              <a:t> </a:t>
            </a:r>
            <a:r>
              <a:rPr lang="el-GR" sz="3200" dirty="0" smtClean="0"/>
              <a:t>Λ</a:t>
            </a:r>
            <a:r>
              <a:rPr lang="en-IN" sz="3200" baseline="30000" dirty="0" smtClean="0"/>
              <a:t>0</a:t>
            </a:r>
            <a:r>
              <a:rPr lang="en-IN" sz="3200" dirty="0" smtClean="0"/>
              <a:t> + K</a:t>
            </a:r>
            <a:r>
              <a:rPr lang="en-IN" sz="3200" baseline="30000" dirty="0" smtClean="0"/>
              <a:t>0</a:t>
            </a:r>
            <a:r>
              <a:rPr lang="en-IN" sz="3200" dirty="0" smtClean="0"/>
              <a:t> (Allowed)</a:t>
            </a:r>
            <a:endParaRPr lang="en-IN" sz="3200" baseline="30000" dirty="0" smtClean="0"/>
          </a:p>
          <a:p>
            <a:pPr marL="342900" indent="-342900">
              <a:buFont typeface="+mj-lt"/>
              <a:buAutoNum type="arabicParenR"/>
            </a:pPr>
            <a:r>
              <a:rPr lang="en-IN" sz="3200" dirty="0" smtClean="0">
                <a:sym typeface="Wingdings" panose="05000000000000000000" pitchFamily="2" charset="2"/>
              </a:rPr>
              <a:t>P + </a:t>
            </a:r>
            <a:r>
              <a:rPr lang="el-GR" sz="3200" dirty="0" smtClean="0"/>
              <a:t>π</a:t>
            </a:r>
            <a:r>
              <a:rPr lang="en-IN" sz="3200" baseline="30000" dirty="0" smtClean="0"/>
              <a:t>-</a:t>
            </a:r>
            <a:r>
              <a:rPr lang="en-IN" sz="3200" dirty="0" smtClean="0"/>
              <a:t> ---------</a:t>
            </a:r>
            <a:r>
              <a:rPr lang="en-IN" sz="3200" dirty="0" smtClean="0">
                <a:sym typeface="Wingdings" panose="05000000000000000000" pitchFamily="2" charset="2"/>
              </a:rPr>
              <a:t> n</a:t>
            </a:r>
            <a:r>
              <a:rPr lang="en-IN" sz="3200" dirty="0" smtClean="0"/>
              <a:t> + K</a:t>
            </a:r>
            <a:r>
              <a:rPr lang="en-IN" sz="3200" baseline="30000" dirty="0" smtClean="0"/>
              <a:t>0</a:t>
            </a:r>
            <a:r>
              <a:rPr lang="en-IN" sz="3200" dirty="0" smtClean="0"/>
              <a:t> (not allowed)</a:t>
            </a:r>
          </a:p>
          <a:p>
            <a:pPr marL="342900" indent="-342900">
              <a:buFont typeface="+mj-lt"/>
              <a:buAutoNum type="arabicParenR"/>
            </a:pPr>
            <a:r>
              <a:rPr lang="el-GR" sz="3200" dirty="0" smtClean="0">
                <a:sym typeface="Wingdings" panose="05000000000000000000" pitchFamily="2" charset="2"/>
              </a:rPr>
              <a:t>π</a:t>
            </a:r>
            <a:r>
              <a:rPr lang="en-IN" sz="3200" baseline="30000" dirty="0">
                <a:sym typeface="Wingdings" panose="05000000000000000000" pitchFamily="2" charset="2"/>
              </a:rPr>
              <a:t>+</a:t>
            </a:r>
            <a:r>
              <a:rPr lang="en-IN" sz="3200" dirty="0">
                <a:sym typeface="Wingdings" panose="05000000000000000000" pitchFamily="2" charset="2"/>
              </a:rPr>
              <a:t> + n---- K</a:t>
            </a:r>
            <a:r>
              <a:rPr lang="en-IN" sz="3200" baseline="30000" dirty="0">
                <a:sym typeface="Wingdings" panose="05000000000000000000" pitchFamily="2" charset="2"/>
              </a:rPr>
              <a:t>0</a:t>
            </a:r>
            <a:r>
              <a:rPr lang="en-IN" sz="3200" dirty="0">
                <a:sym typeface="Wingdings" panose="05000000000000000000" pitchFamily="2" charset="2"/>
              </a:rPr>
              <a:t> +K</a:t>
            </a:r>
            <a:r>
              <a:rPr lang="en-IN" sz="3200" baseline="30000" dirty="0">
                <a:sym typeface="Wingdings" panose="05000000000000000000" pitchFamily="2" charset="2"/>
              </a:rPr>
              <a:t>+</a:t>
            </a:r>
            <a:r>
              <a:rPr lang="en-IN" sz="3200" dirty="0">
                <a:sym typeface="Wingdings" panose="05000000000000000000" pitchFamily="2" charset="2"/>
              </a:rPr>
              <a:t> (not </a:t>
            </a:r>
            <a:r>
              <a:rPr lang="en-IN" sz="3200" dirty="0" smtClean="0">
                <a:sym typeface="Wingdings" panose="05000000000000000000" pitchFamily="2" charset="2"/>
              </a:rPr>
              <a:t>allowed)</a:t>
            </a:r>
          </a:p>
          <a:p>
            <a:pPr marL="342900" indent="-342900">
              <a:buFont typeface="+mj-lt"/>
              <a:buAutoNum type="arabicParenR"/>
            </a:pPr>
            <a:r>
              <a:rPr lang="el-GR" sz="3200" dirty="0" smtClean="0">
                <a:sym typeface="Wingdings" panose="05000000000000000000" pitchFamily="2" charset="2"/>
              </a:rPr>
              <a:t>λ</a:t>
            </a:r>
            <a:r>
              <a:rPr lang="en-IN" sz="3200" baseline="30000" dirty="0">
                <a:sym typeface="Wingdings" panose="05000000000000000000" pitchFamily="2" charset="2"/>
              </a:rPr>
              <a:t>0</a:t>
            </a:r>
            <a:r>
              <a:rPr lang="en-IN" sz="3200" dirty="0">
                <a:sym typeface="Wingdings" panose="05000000000000000000" pitchFamily="2" charset="2"/>
              </a:rPr>
              <a:t> ----- p +</a:t>
            </a:r>
            <a:r>
              <a:rPr lang="el-GR" sz="3200" dirty="0">
                <a:sym typeface="Wingdings" panose="05000000000000000000" pitchFamily="2" charset="2"/>
              </a:rPr>
              <a:t>π</a:t>
            </a:r>
            <a:r>
              <a:rPr lang="en-IN" sz="3200" baseline="30000" dirty="0">
                <a:sym typeface="Wingdings" panose="05000000000000000000" pitchFamily="2" charset="2"/>
              </a:rPr>
              <a:t>-</a:t>
            </a:r>
            <a:r>
              <a:rPr lang="en-IN" sz="3200" dirty="0">
                <a:sym typeface="Wingdings" panose="05000000000000000000" pitchFamily="2" charset="2"/>
              </a:rPr>
              <a:t> </a:t>
            </a:r>
            <a:r>
              <a:rPr lang="en-IN" sz="3200" dirty="0" smtClean="0">
                <a:sym typeface="Wingdings" panose="05000000000000000000" pitchFamily="2" charset="2"/>
              </a:rPr>
              <a:t>( Not allowed</a:t>
            </a:r>
            <a:r>
              <a:rPr lang="en-IN" sz="3200" dirty="0">
                <a:sym typeface="Wingdings" panose="05000000000000000000" pitchFamily="2" charset="2"/>
              </a:rPr>
              <a:t>)</a:t>
            </a:r>
          </a:p>
          <a:p>
            <a:pPr marL="342900" indent="-342900">
              <a:buFont typeface="+mj-lt"/>
              <a:buAutoNum type="arabicParenR"/>
            </a:pPr>
            <a:endParaRPr lang="en-IN" sz="3200" dirty="0">
              <a:sym typeface="Wingdings" panose="05000000000000000000" pitchFamily="2" charset="2"/>
            </a:endParaRPr>
          </a:p>
          <a:p>
            <a:pPr marL="342900" indent="-342900">
              <a:buFont typeface="+mj-lt"/>
              <a:buAutoNum type="arabicParenR"/>
            </a:pPr>
            <a:endParaRPr lang="en-IN" dirty="0" smtClean="0"/>
          </a:p>
          <a:p>
            <a:pPr marL="342900" indent="-342900">
              <a:buFont typeface="+mj-lt"/>
              <a:buAutoNum type="arabicParenR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159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550727" y="3224473"/>
            <a:ext cx="2230582" cy="249381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2078182" y="2918568"/>
            <a:ext cx="3307772" cy="257694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4197927" y="2092036"/>
            <a:ext cx="2376054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/>
          <p:cNvSpPr txBox="1"/>
          <p:nvPr/>
        </p:nvSpPr>
        <p:spPr>
          <a:xfrm>
            <a:off x="1343891" y="831273"/>
            <a:ext cx="104601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dirty="0" smtClean="0"/>
              <a:t>Conservation laws in particle physics can be divided into two categories.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Universal conservation laws: Holds for all four fundamental interactions.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Particular </a:t>
            </a:r>
            <a:r>
              <a:rPr lang="en-IN" dirty="0"/>
              <a:t>conservation </a:t>
            </a:r>
            <a:r>
              <a:rPr lang="en-IN" dirty="0" smtClean="0"/>
              <a:t>laws: Does not hold in all  four fundamental </a:t>
            </a:r>
            <a:r>
              <a:rPr lang="en-IN" dirty="0"/>
              <a:t>interactions.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7145" y="2092036"/>
            <a:ext cx="239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u="sng" dirty="0" smtClean="0"/>
              <a:t>Conservation laws:</a:t>
            </a:r>
            <a:endParaRPr lang="en-IN" b="1" u="sng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812473" y="2461368"/>
            <a:ext cx="2563090" cy="4480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385954" y="2461368"/>
            <a:ext cx="2621973" cy="7390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60863" y="2918567"/>
            <a:ext cx="33250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Universal: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Energy(E).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Linear momentum(p).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Angular momentum(J).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Lepton number(L).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Baryon number(B).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Charge(Q).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CPT.</a:t>
            </a:r>
          </a:p>
          <a:p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7550727" y="3274782"/>
            <a:ext cx="22305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Particular: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Isospin(I).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Strangeness(S).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Hypercharge(Y).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Parity(P).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Charge conjugation(C).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Time reversal(T).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393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078181" y="3289067"/>
            <a:ext cx="2507673" cy="429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3740727" y="2327564"/>
            <a:ext cx="2299855" cy="581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/>
          <p:cNvSpPr txBox="1"/>
          <p:nvPr/>
        </p:nvSpPr>
        <p:spPr>
          <a:xfrm>
            <a:off x="872836" y="914400"/>
            <a:ext cx="1033549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N" dirty="0" smtClean="0"/>
              <a:t>In the previous classes, we have already discussed conservation laws of energy,  Electric charge and linear momentum.</a:t>
            </a:r>
          </a:p>
          <a:p>
            <a:pPr algn="just"/>
            <a:r>
              <a:rPr lang="en-IN" b="1" u="sng" dirty="0" smtClean="0"/>
              <a:t>Conservation of angular  momentum: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Conservation of angular momentum</a:t>
            </a:r>
            <a:r>
              <a:rPr lang="en-IN" b="1" u="sng" dirty="0" smtClean="0"/>
              <a:t> </a:t>
            </a:r>
            <a:r>
              <a:rPr lang="en-IN" dirty="0" smtClean="0"/>
              <a:t>is due to rotational symmetry and is verified by checking conservation of spin angular momentum.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Consider the reaction</a:t>
            </a:r>
            <a:r>
              <a:rPr lang="en-IN" sz="2800" dirty="0" smtClean="0"/>
              <a:t>, n ------</a:t>
            </a:r>
            <a:r>
              <a:rPr lang="en-IN" sz="2800" dirty="0" smtClean="0">
                <a:sym typeface="Wingdings" panose="05000000000000000000" pitchFamily="2" charset="2"/>
              </a:rPr>
              <a:t> p + e</a:t>
            </a:r>
            <a:r>
              <a:rPr lang="en-IN" sz="2800" baseline="30000" dirty="0" smtClean="0">
                <a:sym typeface="Wingdings" panose="05000000000000000000" pitchFamily="2" charset="2"/>
              </a:rPr>
              <a:t>- </a:t>
            </a:r>
            <a:r>
              <a:rPr lang="en-IN" sz="2800" dirty="0" smtClean="0">
                <a:sym typeface="Wingdings" panose="05000000000000000000" pitchFamily="2" charset="2"/>
              </a:rPr>
              <a:t>        (1)</a:t>
            </a:r>
            <a:endParaRPr lang="en-IN" sz="2800" b="0" dirty="0" smtClean="0"/>
          </a:p>
          <a:p>
            <a:pPr lvl="1" algn="just"/>
            <a:endParaRPr lang="en-IN" b="0" dirty="0" smtClean="0"/>
          </a:p>
          <a:p>
            <a:pPr lvl="1" algn="just"/>
            <a:r>
              <a:rPr lang="en-IN" b="0" dirty="0" smtClean="0"/>
              <a:t>All are fermions here so, spin is not conserved. This is not a valid reaction.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dirty="0" smtClean="0"/>
              <a:t>But </a:t>
            </a:r>
            <a:r>
              <a:rPr lang="en-IN" sz="2800" dirty="0" smtClean="0"/>
              <a:t>n---</a:t>
            </a:r>
            <a:r>
              <a:rPr lang="en-IN" sz="2800" dirty="0" smtClean="0">
                <a:sym typeface="Wingdings" panose="05000000000000000000" pitchFamily="2" charset="2"/>
              </a:rPr>
              <a:t> p + e</a:t>
            </a:r>
            <a:r>
              <a:rPr lang="en-IN" sz="2800" baseline="30000" dirty="0" smtClean="0">
                <a:sym typeface="Wingdings" panose="05000000000000000000" pitchFamily="2" charset="2"/>
              </a:rPr>
              <a:t>-</a:t>
            </a:r>
            <a:r>
              <a:rPr lang="en-IN" sz="2800" dirty="0" smtClean="0">
                <a:sym typeface="Wingdings" panose="05000000000000000000" pitchFamily="2" charset="2"/>
              </a:rPr>
              <a:t> + </a:t>
            </a:r>
            <a:r>
              <a:rPr lang="el-GR" sz="2800" dirty="0" smtClean="0">
                <a:sym typeface="Wingdings" panose="05000000000000000000" pitchFamily="2" charset="2"/>
              </a:rPr>
              <a:t>ϑ</a:t>
            </a:r>
            <a:r>
              <a:rPr lang="en-IN" sz="2800" baseline="-25000" dirty="0" smtClean="0">
                <a:sym typeface="Wingdings" panose="05000000000000000000" pitchFamily="2" charset="2"/>
              </a:rPr>
              <a:t>e</a:t>
            </a:r>
            <a:r>
              <a:rPr lang="en-IN" sz="2800" dirty="0" smtClean="0">
                <a:sym typeface="Wingdings" panose="05000000000000000000" pitchFamily="2" charset="2"/>
              </a:rPr>
              <a:t>   (2)   </a:t>
            </a:r>
            <a:r>
              <a:rPr lang="en-IN" dirty="0" smtClean="0">
                <a:sym typeface="Wingdings" panose="05000000000000000000" pitchFamily="2" charset="2"/>
              </a:rPr>
              <a:t>where, </a:t>
            </a:r>
            <a:r>
              <a:rPr lang="el-GR" dirty="0">
                <a:sym typeface="Wingdings" panose="05000000000000000000" pitchFamily="2" charset="2"/>
              </a:rPr>
              <a:t>ϑ</a:t>
            </a:r>
            <a:r>
              <a:rPr lang="en-IN" baseline="-25000" dirty="0">
                <a:sym typeface="Wingdings" panose="05000000000000000000" pitchFamily="2" charset="2"/>
              </a:rPr>
              <a:t>e</a:t>
            </a:r>
            <a:r>
              <a:rPr lang="en-IN" dirty="0">
                <a:sym typeface="Wingdings" panose="05000000000000000000" pitchFamily="2" charset="2"/>
              </a:rPr>
              <a:t> </a:t>
            </a:r>
            <a:r>
              <a:rPr lang="en-IN" dirty="0" smtClean="0">
                <a:sym typeface="Wingdings" panose="05000000000000000000" pitchFamily="2" charset="2"/>
              </a:rPr>
              <a:t> represents, electron anti-neutrino.</a:t>
            </a:r>
          </a:p>
          <a:p>
            <a:pPr lvl="1" algn="just"/>
            <a:r>
              <a:rPr lang="en-IN" dirty="0" smtClean="0">
                <a:sym typeface="Wingdings" panose="05000000000000000000" pitchFamily="2" charset="2"/>
              </a:rPr>
              <a:t>     Now the spin is conserved </a:t>
            </a:r>
            <a:r>
              <a:rPr lang="en-IN" dirty="0">
                <a:sym typeface="Wingdings" panose="05000000000000000000" pitchFamily="2" charset="2"/>
              </a:rPr>
              <a:t>a</a:t>
            </a:r>
            <a:r>
              <a:rPr lang="en-IN" dirty="0" smtClean="0">
                <a:sym typeface="Wingdings" panose="05000000000000000000" pitchFamily="2" charset="2"/>
              </a:rPr>
              <a:t>nd hence we say that angular momentum is conserved.</a:t>
            </a:r>
            <a:endParaRPr lang="en-IN" b="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IN" dirty="0" smtClean="0"/>
          </a:p>
          <a:p>
            <a:pPr algn="just"/>
            <a:endParaRPr lang="en-IN" b="1" u="sng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4087099" y="3311237"/>
            <a:ext cx="33250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943593" y="3408217"/>
            <a:ext cx="33250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1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8" t="206" r="4027" b="-1030"/>
          <a:stretch/>
        </p:blipFill>
        <p:spPr>
          <a:xfrm>
            <a:off x="0" y="83128"/>
            <a:ext cx="12081164" cy="677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1945" y="680020"/>
            <a:ext cx="9996056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Lepton number</a:t>
            </a:r>
            <a:r>
              <a:rPr lang="en-IN" sz="2800" b="1" u="sng" dirty="0"/>
              <a:t> </a:t>
            </a:r>
            <a:r>
              <a:rPr lang="en-IN" sz="2800" b="1" u="sng" dirty="0" smtClean="0"/>
              <a:t>and its </a:t>
            </a:r>
            <a:r>
              <a:rPr lang="en-IN" sz="2800" b="1" u="sng" dirty="0"/>
              <a:t>Conservation </a:t>
            </a:r>
            <a:r>
              <a:rPr lang="en-IN" sz="2800" b="1" u="sng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Lepton number is a charge assigned as below: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+1 for all leptons, -1 for all anti-leptons and 0 for non leptons.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IN" dirty="0"/>
              <a:t>“This law states that, in any </a:t>
            </a:r>
            <a:r>
              <a:rPr lang="en-IN" dirty="0" smtClean="0"/>
              <a:t>particle </a:t>
            </a:r>
            <a:r>
              <a:rPr lang="en-IN" dirty="0"/>
              <a:t>reaction or decay  the total number </a:t>
            </a:r>
            <a:r>
              <a:rPr lang="en-IN"/>
              <a:t>of </a:t>
            </a:r>
            <a:r>
              <a:rPr lang="en-IN" smtClean="0"/>
              <a:t>leptons</a:t>
            </a:r>
            <a:r>
              <a:rPr lang="en-IN" smtClean="0"/>
              <a:t> </a:t>
            </a:r>
            <a:r>
              <a:rPr lang="en-IN" dirty="0"/>
              <a:t>is always conserved.”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u="sng" dirty="0"/>
              <a:t> </a:t>
            </a:r>
            <a:r>
              <a:rPr lang="en-IN" b="1" u="sng" dirty="0" smtClean="0"/>
              <a:t>Illustrations: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Consider the following reactions:</a:t>
            </a:r>
          </a:p>
          <a:p>
            <a:pPr marL="1200150" lvl="1" indent="-742950" algn="just">
              <a:buFont typeface="+mj-lt"/>
              <a:buAutoNum type="arabicPeriod"/>
            </a:pPr>
            <a:r>
              <a:rPr lang="en-IN" sz="4400" dirty="0" smtClean="0"/>
              <a:t>n -----</a:t>
            </a:r>
            <a:r>
              <a:rPr lang="en-IN" sz="4400" dirty="0" smtClean="0">
                <a:sym typeface="Wingdings" panose="05000000000000000000" pitchFamily="2" charset="2"/>
              </a:rPr>
              <a:t> p + e</a:t>
            </a:r>
            <a:r>
              <a:rPr lang="en-IN" sz="4400" baseline="30000" dirty="0" smtClean="0">
                <a:sym typeface="Wingdings" panose="05000000000000000000" pitchFamily="2" charset="2"/>
              </a:rPr>
              <a:t>-</a:t>
            </a:r>
            <a:r>
              <a:rPr lang="en-IN" sz="4400" dirty="0" smtClean="0">
                <a:sym typeface="Wingdings" panose="05000000000000000000" pitchFamily="2" charset="2"/>
              </a:rPr>
              <a:t> (not allowed.)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4400" dirty="0">
                <a:sym typeface="Wingdings" panose="05000000000000000000" pitchFamily="2" charset="2"/>
              </a:rPr>
              <a:t> </a:t>
            </a:r>
            <a:r>
              <a:rPr lang="en-IN" sz="4400" dirty="0"/>
              <a:t>n -----</a:t>
            </a:r>
            <a:r>
              <a:rPr lang="en-IN" sz="4400" dirty="0">
                <a:sym typeface="Wingdings" panose="05000000000000000000" pitchFamily="2" charset="2"/>
              </a:rPr>
              <a:t> p + </a:t>
            </a:r>
            <a:r>
              <a:rPr lang="en-IN" sz="4400" dirty="0" smtClean="0">
                <a:sym typeface="Wingdings" panose="05000000000000000000" pitchFamily="2" charset="2"/>
              </a:rPr>
              <a:t>e</a:t>
            </a:r>
            <a:r>
              <a:rPr lang="en-IN" sz="4400" baseline="30000" dirty="0" smtClean="0">
                <a:sym typeface="Wingdings" panose="05000000000000000000" pitchFamily="2" charset="2"/>
              </a:rPr>
              <a:t>-</a:t>
            </a:r>
            <a:r>
              <a:rPr lang="en-IN" sz="4400" dirty="0">
                <a:sym typeface="Wingdings" panose="05000000000000000000" pitchFamily="2" charset="2"/>
              </a:rPr>
              <a:t> </a:t>
            </a:r>
            <a:r>
              <a:rPr lang="en-IN" sz="4400" dirty="0" smtClean="0">
                <a:sym typeface="Wingdings" panose="05000000000000000000" pitchFamily="2" charset="2"/>
              </a:rPr>
              <a:t>+ </a:t>
            </a:r>
            <a:r>
              <a:rPr lang="el-GR" sz="4400" dirty="0" smtClean="0">
                <a:sym typeface="Wingdings" panose="05000000000000000000" pitchFamily="2" charset="2"/>
              </a:rPr>
              <a:t>ϑ</a:t>
            </a:r>
            <a:r>
              <a:rPr lang="en-IN" sz="4400" baseline="-25000" dirty="0" smtClean="0">
                <a:sym typeface="Wingdings" panose="05000000000000000000" pitchFamily="2" charset="2"/>
              </a:rPr>
              <a:t>e</a:t>
            </a:r>
            <a:r>
              <a:rPr lang="en-IN" sz="4400" dirty="0" smtClean="0">
                <a:sym typeface="Wingdings" panose="05000000000000000000" pitchFamily="2" charset="2"/>
              </a:rPr>
              <a:t> (allowed)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4400" dirty="0" smtClean="0">
                <a:sym typeface="Wingdings" panose="05000000000000000000" pitchFamily="2" charset="2"/>
              </a:rPr>
              <a:t> </a:t>
            </a:r>
            <a:r>
              <a:rPr lang="en-IN" sz="4400" dirty="0"/>
              <a:t>n -----</a:t>
            </a:r>
            <a:r>
              <a:rPr lang="en-IN" sz="4400" dirty="0">
                <a:sym typeface="Wingdings" panose="05000000000000000000" pitchFamily="2" charset="2"/>
              </a:rPr>
              <a:t> p + e</a:t>
            </a:r>
            <a:r>
              <a:rPr lang="en-IN" sz="4400" baseline="30000" dirty="0">
                <a:sym typeface="Wingdings" panose="05000000000000000000" pitchFamily="2" charset="2"/>
              </a:rPr>
              <a:t>-</a:t>
            </a:r>
            <a:r>
              <a:rPr lang="en-IN" sz="4400" dirty="0">
                <a:sym typeface="Wingdings" panose="05000000000000000000" pitchFamily="2" charset="2"/>
              </a:rPr>
              <a:t> + </a:t>
            </a:r>
            <a:r>
              <a:rPr lang="el-GR" sz="4400" dirty="0">
                <a:sym typeface="Wingdings" panose="05000000000000000000" pitchFamily="2" charset="2"/>
              </a:rPr>
              <a:t>ϑ</a:t>
            </a:r>
            <a:r>
              <a:rPr lang="en-IN" sz="4400" baseline="-25000" dirty="0">
                <a:sym typeface="Wingdings" panose="05000000000000000000" pitchFamily="2" charset="2"/>
              </a:rPr>
              <a:t>e</a:t>
            </a:r>
            <a:r>
              <a:rPr lang="en-IN" sz="4400" dirty="0">
                <a:sym typeface="Wingdings" panose="05000000000000000000" pitchFamily="2" charset="2"/>
              </a:rPr>
              <a:t> </a:t>
            </a:r>
            <a:r>
              <a:rPr lang="en-IN" sz="4400" dirty="0" smtClean="0">
                <a:sym typeface="Wingdings" panose="05000000000000000000" pitchFamily="2" charset="2"/>
              </a:rPr>
              <a:t>(not 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4400" dirty="0">
                <a:sym typeface="Wingdings" panose="05000000000000000000" pitchFamily="2" charset="2"/>
              </a:rPr>
              <a:t> </a:t>
            </a:r>
            <a:r>
              <a:rPr lang="el-GR" sz="4400" dirty="0" smtClean="0">
                <a:sym typeface="Wingdings" panose="05000000000000000000" pitchFamily="2" charset="2"/>
              </a:rPr>
              <a:t>μ</a:t>
            </a:r>
            <a:r>
              <a:rPr lang="en-IN" sz="4400" baseline="30000" dirty="0" smtClean="0">
                <a:sym typeface="Wingdings" panose="05000000000000000000" pitchFamily="2" charset="2"/>
              </a:rPr>
              <a:t>+</a:t>
            </a:r>
            <a:r>
              <a:rPr lang="en-IN" sz="4400" dirty="0" smtClean="0">
                <a:sym typeface="Wingdings" panose="05000000000000000000" pitchFamily="2" charset="2"/>
              </a:rPr>
              <a:t> ---- e</a:t>
            </a:r>
            <a:r>
              <a:rPr lang="en-IN" sz="4400" baseline="30000" dirty="0" smtClean="0">
                <a:sym typeface="Wingdings" panose="05000000000000000000" pitchFamily="2" charset="2"/>
              </a:rPr>
              <a:t>+</a:t>
            </a:r>
            <a:r>
              <a:rPr lang="en-IN" sz="4400" dirty="0" smtClean="0">
                <a:sym typeface="Wingdings" panose="05000000000000000000" pitchFamily="2" charset="2"/>
              </a:rPr>
              <a:t> </a:t>
            </a:r>
            <a:r>
              <a:rPr lang="en-IN" sz="4400" dirty="0">
                <a:sym typeface="Wingdings" panose="05000000000000000000" pitchFamily="2" charset="2"/>
              </a:rPr>
              <a:t>+ </a:t>
            </a:r>
            <a:r>
              <a:rPr lang="el-GR" sz="4400" dirty="0">
                <a:sym typeface="Wingdings" panose="05000000000000000000" pitchFamily="2" charset="2"/>
              </a:rPr>
              <a:t>ϑ</a:t>
            </a:r>
            <a:r>
              <a:rPr lang="en-IN" sz="4400" baseline="-25000" dirty="0">
                <a:sym typeface="Wingdings" panose="05000000000000000000" pitchFamily="2" charset="2"/>
              </a:rPr>
              <a:t>e</a:t>
            </a:r>
            <a:r>
              <a:rPr lang="en-IN" sz="4400" dirty="0" smtClean="0">
                <a:sym typeface="Wingdings" panose="05000000000000000000" pitchFamily="2" charset="2"/>
              </a:rPr>
              <a:t> </a:t>
            </a:r>
            <a:r>
              <a:rPr lang="en-IN" sz="4400" dirty="0">
                <a:sym typeface="Wingdings" panose="05000000000000000000" pitchFamily="2" charset="2"/>
              </a:rPr>
              <a:t>+ </a:t>
            </a:r>
            <a:r>
              <a:rPr lang="el-GR" sz="4400" dirty="0">
                <a:sym typeface="Wingdings" panose="05000000000000000000" pitchFamily="2" charset="2"/>
              </a:rPr>
              <a:t>ϑ</a:t>
            </a:r>
            <a:r>
              <a:rPr lang="en-IN" sz="4400" baseline="-25000" dirty="0" smtClean="0">
                <a:sym typeface="Wingdings" panose="05000000000000000000" pitchFamily="2" charset="2"/>
              </a:rPr>
              <a:t>e</a:t>
            </a:r>
            <a:r>
              <a:rPr lang="en-IN" sz="4400" dirty="0" smtClean="0">
                <a:sym typeface="Wingdings" panose="05000000000000000000" pitchFamily="2" charset="2"/>
              </a:rPr>
              <a:t> (allowed)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4400" dirty="0" smtClean="0">
                <a:sym typeface="Wingdings" panose="05000000000000000000" pitchFamily="2" charset="2"/>
              </a:rPr>
              <a:t> </a:t>
            </a:r>
            <a:r>
              <a:rPr lang="el-GR" sz="4400" dirty="0" smtClean="0">
                <a:sym typeface="Wingdings" panose="05000000000000000000" pitchFamily="2" charset="2"/>
              </a:rPr>
              <a:t>λ</a:t>
            </a:r>
            <a:r>
              <a:rPr lang="en-IN" sz="4400" baseline="30000" dirty="0" smtClean="0">
                <a:sym typeface="Wingdings" panose="05000000000000000000" pitchFamily="2" charset="2"/>
              </a:rPr>
              <a:t>0</a:t>
            </a:r>
            <a:r>
              <a:rPr lang="en-IN" sz="4400" dirty="0" smtClean="0">
                <a:sym typeface="Wingdings" panose="05000000000000000000" pitchFamily="2" charset="2"/>
              </a:rPr>
              <a:t> ----- p +</a:t>
            </a:r>
            <a:r>
              <a:rPr lang="el-GR" sz="4400" dirty="0" smtClean="0">
                <a:sym typeface="Wingdings" panose="05000000000000000000" pitchFamily="2" charset="2"/>
              </a:rPr>
              <a:t>π</a:t>
            </a:r>
            <a:r>
              <a:rPr lang="en-IN" sz="4400" baseline="30000" dirty="0" smtClean="0">
                <a:sym typeface="Wingdings" panose="05000000000000000000" pitchFamily="2" charset="2"/>
              </a:rPr>
              <a:t>-</a:t>
            </a:r>
            <a:r>
              <a:rPr lang="en-IN" sz="4400" dirty="0" smtClean="0">
                <a:sym typeface="Wingdings" panose="05000000000000000000" pitchFamily="2" charset="2"/>
              </a:rPr>
              <a:t> (allowed)</a:t>
            </a:r>
          </a:p>
          <a:p>
            <a:pPr marL="800100" lvl="1" indent="-342900" algn="just">
              <a:buFont typeface="+mj-lt"/>
              <a:buAutoNum type="arabicPeriod"/>
            </a:pPr>
            <a:endParaRPr lang="en-IN" sz="4400" dirty="0" smtClean="0"/>
          </a:p>
          <a:p>
            <a:endParaRPr lang="en-IN" sz="4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375563" y="3532909"/>
            <a:ext cx="3879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41283" y="4890668"/>
            <a:ext cx="3879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22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3564" y="609600"/>
            <a:ext cx="9753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u="sng" dirty="0" smtClean="0"/>
              <a:t>Baryon </a:t>
            </a:r>
            <a:r>
              <a:rPr lang="en-IN" sz="2800" b="1" u="sng" dirty="0"/>
              <a:t>number and its Conservation </a:t>
            </a:r>
            <a:r>
              <a:rPr lang="en-IN" sz="2800" b="1" u="sng" dirty="0" smtClean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sz="2800" dirty="0" smtClean="0"/>
              <a:t>Baryon number is also a charge and assigned as below: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sz="2800" dirty="0" smtClean="0"/>
              <a:t>+1 for baryons, -1 for anti baryons and all other particles like mesons, leptons and quanta of force carry baryon number equal to zero.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IN" sz="2800" dirty="0" smtClean="0"/>
              <a:t>“This law states that, in any particle reaction or decay  the total number of baryons is always conserved.”</a:t>
            </a:r>
          </a:p>
          <a:p>
            <a:pPr lvl="2" algn="just"/>
            <a:r>
              <a:rPr lang="en-IN" sz="2800" b="1" u="sng" dirty="0"/>
              <a:t>Illustrations</a:t>
            </a:r>
            <a:r>
              <a:rPr lang="en-IN" sz="2800" b="1" u="sng" dirty="0" smtClean="0"/>
              <a:t>:</a:t>
            </a:r>
          </a:p>
          <a:p>
            <a:pPr lvl="2" algn="just"/>
            <a:r>
              <a:rPr lang="en-IN" sz="2800" dirty="0" smtClean="0"/>
              <a:t>Consider the following reactions:</a:t>
            </a:r>
            <a:endParaRPr lang="en-IN" sz="2800" dirty="0"/>
          </a:p>
          <a:p>
            <a:pPr marL="1257300" lvl="2" indent="-342900" algn="just">
              <a:buFont typeface="+mj-lt"/>
              <a:buAutoNum type="arabicPeriod"/>
            </a:pPr>
            <a:r>
              <a:rPr lang="en-IN" sz="2800" dirty="0">
                <a:sym typeface="Wingdings" panose="05000000000000000000" pitchFamily="2" charset="2"/>
              </a:rPr>
              <a:t> </a:t>
            </a:r>
            <a:r>
              <a:rPr lang="el-GR" sz="2800" dirty="0">
                <a:sym typeface="Wingdings" panose="05000000000000000000" pitchFamily="2" charset="2"/>
              </a:rPr>
              <a:t>λ</a:t>
            </a:r>
            <a:r>
              <a:rPr lang="en-IN" sz="2800" baseline="30000" dirty="0">
                <a:sym typeface="Wingdings" panose="05000000000000000000" pitchFamily="2" charset="2"/>
              </a:rPr>
              <a:t>0</a:t>
            </a:r>
            <a:r>
              <a:rPr lang="en-IN" sz="2800" dirty="0">
                <a:sym typeface="Wingdings" panose="05000000000000000000" pitchFamily="2" charset="2"/>
              </a:rPr>
              <a:t> ----- p +</a:t>
            </a:r>
            <a:r>
              <a:rPr lang="el-GR" sz="2800" dirty="0">
                <a:sym typeface="Wingdings" panose="05000000000000000000" pitchFamily="2" charset="2"/>
              </a:rPr>
              <a:t>π</a:t>
            </a:r>
            <a:r>
              <a:rPr lang="en-IN" sz="2800" baseline="30000" dirty="0">
                <a:sym typeface="Wingdings" panose="05000000000000000000" pitchFamily="2" charset="2"/>
              </a:rPr>
              <a:t>-</a:t>
            </a:r>
            <a:r>
              <a:rPr lang="en-IN" sz="2800" dirty="0">
                <a:sym typeface="Wingdings" panose="05000000000000000000" pitchFamily="2" charset="2"/>
              </a:rPr>
              <a:t> (allowed</a:t>
            </a:r>
            <a:r>
              <a:rPr lang="en-IN" sz="2800" dirty="0" smtClean="0">
                <a:sym typeface="Wingdings" panose="05000000000000000000" pitchFamily="2" charset="2"/>
              </a:rPr>
              <a:t>)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n-IN" sz="2800" dirty="0">
                <a:sym typeface="Wingdings" panose="05000000000000000000" pitchFamily="2" charset="2"/>
              </a:rPr>
              <a:t> </a:t>
            </a:r>
            <a:r>
              <a:rPr lang="el-GR" sz="2800" dirty="0">
                <a:sym typeface="Wingdings" panose="05000000000000000000" pitchFamily="2" charset="2"/>
              </a:rPr>
              <a:t>λ</a:t>
            </a:r>
            <a:r>
              <a:rPr lang="en-IN" sz="2800" baseline="30000" dirty="0">
                <a:sym typeface="Wingdings" panose="05000000000000000000" pitchFamily="2" charset="2"/>
              </a:rPr>
              <a:t>0</a:t>
            </a:r>
            <a:r>
              <a:rPr lang="en-IN" sz="2800" dirty="0">
                <a:sym typeface="Wingdings" panose="05000000000000000000" pitchFamily="2" charset="2"/>
              </a:rPr>
              <a:t> ----- p +</a:t>
            </a:r>
            <a:r>
              <a:rPr lang="el-GR" sz="2800" dirty="0" smtClean="0">
                <a:sym typeface="Wingdings" panose="05000000000000000000" pitchFamily="2" charset="2"/>
              </a:rPr>
              <a:t>π</a:t>
            </a:r>
            <a:r>
              <a:rPr lang="en-IN" sz="2800" baseline="30000" dirty="0">
                <a:sym typeface="Wingdings" panose="05000000000000000000" pitchFamily="2" charset="2"/>
              </a:rPr>
              <a:t>+</a:t>
            </a:r>
            <a:r>
              <a:rPr lang="en-IN" sz="2800" dirty="0" smtClean="0">
                <a:sym typeface="Wingdings" panose="05000000000000000000" pitchFamily="2" charset="2"/>
              </a:rPr>
              <a:t> ( not allowed)</a:t>
            </a:r>
          </a:p>
          <a:p>
            <a:pPr marL="1257300" lvl="2" indent="-342900" algn="just">
              <a:buFont typeface="+mj-lt"/>
              <a:buAutoNum type="arabicPeriod"/>
            </a:pPr>
            <a:r>
              <a:rPr lang="el-GR" sz="2800" dirty="0">
                <a:sym typeface="Wingdings" panose="05000000000000000000" pitchFamily="2" charset="2"/>
              </a:rPr>
              <a:t>π</a:t>
            </a:r>
            <a:r>
              <a:rPr lang="en-IN" sz="2800" baseline="30000" dirty="0" smtClean="0">
                <a:sym typeface="Wingdings" panose="05000000000000000000" pitchFamily="2" charset="2"/>
              </a:rPr>
              <a:t>+</a:t>
            </a:r>
            <a:r>
              <a:rPr lang="en-IN" sz="2800" dirty="0" smtClean="0">
                <a:sym typeface="Wingdings" panose="05000000000000000000" pitchFamily="2" charset="2"/>
              </a:rPr>
              <a:t> + n---- K</a:t>
            </a:r>
            <a:r>
              <a:rPr lang="en-IN" sz="2800" baseline="30000" dirty="0" smtClean="0">
                <a:sym typeface="Wingdings" panose="05000000000000000000" pitchFamily="2" charset="2"/>
              </a:rPr>
              <a:t>0</a:t>
            </a:r>
            <a:r>
              <a:rPr lang="en-IN" sz="2800" dirty="0" smtClean="0">
                <a:sym typeface="Wingdings" panose="05000000000000000000" pitchFamily="2" charset="2"/>
              </a:rPr>
              <a:t> +K</a:t>
            </a:r>
            <a:r>
              <a:rPr lang="en-IN" sz="2800" baseline="30000" dirty="0" smtClean="0">
                <a:sym typeface="Wingdings" panose="05000000000000000000" pitchFamily="2" charset="2"/>
              </a:rPr>
              <a:t>+</a:t>
            </a:r>
            <a:r>
              <a:rPr lang="en-IN" sz="2800" dirty="0" smtClean="0">
                <a:sym typeface="Wingdings" panose="05000000000000000000" pitchFamily="2" charset="2"/>
              </a:rPr>
              <a:t> (not allowed)</a:t>
            </a:r>
          </a:p>
          <a:p>
            <a:pPr marL="1257300" lvl="2" indent="-342900">
              <a:buFont typeface="+mj-lt"/>
              <a:buAutoNum type="arabicPeriod"/>
            </a:pPr>
            <a:endParaRPr lang="en-IN" sz="2800" dirty="0" smtClean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endParaRPr lang="en-IN" dirty="0">
              <a:sym typeface="Wingdings" panose="05000000000000000000" pitchFamily="2" charset="2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992582" y="3338947"/>
            <a:ext cx="221673" cy="27708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8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7636" y="803564"/>
            <a:ext cx="1015538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u="sng" dirty="0" smtClean="0"/>
              <a:t>Isospin and its conservation:</a:t>
            </a:r>
            <a:endParaRPr lang="en-I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err="1" smtClean="0"/>
              <a:t>Iso</a:t>
            </a:r>
            <a:r>
              <a:rPr lang="en-IN" dirty="0" smtClean="0"/>
              <a:t> means same and hence isospin literally means “similar to spin”.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Neutrons and protons have many  similar properties like spin, mass but not charge.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But nuclear force is charge independent and electromagnetic force will not affect much on strong interaction between protons and neutrons.(1/137</a:t>
            </a:r>
            <a:r>
              <a:rPr lang="en-IN" dirty="0"/>
              <a:t> </a:t>
            </a:r>
            <a:r>
              <a:rPr lang="en-IN" dirty="0" smtClean="0"/>
              <a:t>times weaker than strong interaction.)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Therefore in the world of strong interaction, we can think of protons and neutrons as two orthogonal states { different states} of same particle called “nucleon”.</a:t>
            </a:r>
          </a:p>
          <a:p>
            <a:endParaRPr lang="en-IN" dirty="0" smtClean="0"/>
          </a:p>
          <a:p>
            <a:r>
              <a:rPr lang="en-IN" b="1" u="sng" dirty="0" smtClean="0"/>
              <a:t>Calculation of I and I</a:t>
            </a:r>
            <a:r>
              <a:rPr lang="en-IN" b="1" u="sng" baseline="-25000" dirty="0" smtClean="0"/>
              <a:t>3</a:t>
            </a:r>
            <a:r>
              <a:rPr lang="en-IN" b="1" u="sng" dirty="0" smtClean="0"/>
              <a:t>  for different family of particles: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Multiplicity , M=2I+1, where I represents isospin.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Nucleon family(proton and neutron) : here M=2; 2I+1=2 therefore; I=1/2.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The third component of isospin, I</a:t>
            </a:r>
            <a:r>
              <a:rPr lang="en-IN" baseline="-25000" dirty="0" smtClean="0"/>
              <a:t>3</a:t>
            </a:r>
            <a:r>
              <a:rPr lang="en-IN" dirty="0"/>
              <a:t> </a:t>
            </a:r>
            <a:r>
              <a:rPr lang="en-IN" dirty="0" smtClean="0"/>
              <a:t>(represents different orthogonal states or degenerate states in strong interaction) can have the values –I to +I in steps of 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Therefore, possible values of I</a:t>
            </a:r>
            <a:r>
              <a:rPr lang="en-IN" baseline="-25000" dirty="0" smtClean="0"/>
              <a:t>3</a:t>
            </a:r>
            <a:r>
              <a:rPr lang="en-IN" dirty="0" smtClean="0"/>
              <a:t> for nucleon family is I</a:t>
            </a:r>
            <a:r>
              <a:rPr lang="en-IN" baseline="-25000" dirty="0" smtClean="0"/>
              <a:t>3</a:t>
            </a:r>
            <a:r>
              <a:rPr lang="en-IN" dirty="0" smtClean="0"/>
              <a:t> =+1/2 for proton and I</a:t>
            </a:r>
            <a:r>
              <a:rPr lang="en-IN" baseline="-25000" dirty="0" smtClean="0"/>
              <a:t>3</a:t>
            </a:r>
            <a:r>
              <a:rPr lang="en-IN" dirty="0" smtClean="0"/>
              <a:t> =-1/2 for neutron.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Respective anti particles will have isospin values reversed in sign.</a:t>
            </a:r>
          </a:p>
          <a:p>
            <a:endParaRPr lang="en-I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05393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701291"/>
              </p:ext>
            </p:extLst>
          </p:nvPr>
        </p:nvGraphicFramePr>
        <p:xfrm>
          <a:off x="2032000" y="719667"/>
          <a:ext cx="8954655" cy="468360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984885">
                  <a:extLst>
                    <a:ext uri="{9D8B030D-6E8A-4147-A177-3AD203B41FA5}">
                      <a16:colId xmlns:a16="http://schemas.microsoft.com/office/drawing/2014/main" val="2869793908"/>
                    </a:ext>
                  </a:extLst>
                </a:gridCol>
                <a:gridCol w="2984885">
                  <a:extLst>
                    <a:ext uri="{9D8B030D-6E8A-4147-A177-3AD203B41FA5}">
                      <a16:colId xmlns:a16="http://schemas.microsoft.com/office/drawing/2014/main" val="1823946717"/>
                    </a:ext>
                  </a:extLst>
                </a:gridCol>
                <a:gridCol w="2984885">
                  <a:extLst>
                    <a:ext uri="{9D8B030D-6E8A-4147-A177-3AD203B41FA5}">
                      <a16:colId xmlns:a16="http://schemas.microsoft.com/office/drawing/2014/main" val="2507336338"/>
                    </a:ext>
                  </a:extLst>
                </a:gridCol>
              </a:tblGrid>
              <a:tr h="760482">
                <a:tc>
                  <a:txBody>
                    <a:bodyPr/>
                    <a:lstStyle/>
                    <a:p>
                      <a:r>
                        <a:rPr lang="en-IN" dirty="0" smtClean="0"/>
                        <a:t>Family, members and multiplicity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</a:t>
                      </a:r>
                      <a:r>
                        <a:rPr lang="en-IN" baseline="-25000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912394"/>
                  </a:ext>
                </a:extLst>
              </a:tr>
              <a:tr h="760482">
                <a:tc>
                  <a:txBody>
                    <a:bodyPr/>
                    <a:lstStyle/>
                    <a:p>
                      <a:r>
                        <a:rPr lang="en-IN" dirty="0" smtClean="0"/>
                        <a:t>Nucleon family:</a:t>
                      </a:r>
                      <a:r>
                        <a:rPr lang="en-IN" baseline="0" dirty="0" smtClean="0"/>
                        <a:t> n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and p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;M=2.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+1/2 for p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and -1/2 for n</a:t>
                      </a:r>
                      <a:r>
                        <a:rPr lang="en-IN" baseline="30000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638302"/>
                  </a:ext>
                </a:extLst>
              </a:tr>
              <a:tr h="760482">
                <a:tc>
                  <a:txBody>
                    <a:bodyPr/>
                    <a:lstStyle/>
                    <a:p>
                      <a:r>
                        <a:rPr lang="en-IN" dirty="0" smtClean="0"/>
                        <a:t>Pion family: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,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-</a:t>
                      </a:r>
                      <a:r>
                        <a:rPr lang="en-IN" baseline="0" dirty="0" smtClean="0"/>
                        <a:t> and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; M=3.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-1 for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-</a:t>
                      </a:r>
                      <a:r>
                        <a:rPr lang="en-IN" baseline="0" dirty="0" smtClean="0"/>
                        <a:t>, 0 for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and +1 for </a:t>
                      </a:r>
                      <a:r>
                        <a:rPr lang="el-GR" dirty="0" smtClean="0"/>
                        <a:t>π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145474"/>
                  </a:ext>
                </a:extLst>
              </a:tr>
              <a:tr h="440597">
                <a:tc>
                  <a:txBody>
                    <a:bodyPr/>
                    <a:lstStyle/>
                    <a:p>
                      <a:r>
                        <a:rPr lang="en-IN" dirty="0" smtClean="0"/>
                        <a:t>K-</a:t>
                      </a:r>
                      <a:r>
                        <a:rPr lang="en-IN" baseline="0" dirty="0" smtClean="0"/>
                        <a:t> family: K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and K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; M=2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+1/2 for K</a:t>
                      </a:r>
                      <a:r>
                        <a:rPr lang="en-IN" baseline="30000" dirty="0" smtClean="0"/>
                        <a:t>+</a:t>
                      </a:r>
                      <a:r>
                        <a:rPr lang="en-IN" baseline="0" dirty="0" smtClean="0"/>
                        <a:t> and -1/2 for K</a:t>
                      </a:r>
                      <a:r>
                        <a:rPr lang="en-IN" baseline="30000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75368"/>
                  </a:ext>
                </a:extLst>
              </a:tr>
              <a:tr h="760482">
                <a:tc>
                  <a:txBody>
                    <a:bodyPr/>
                    <a:lstStyle/>
                    <a:p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 family: 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; M=3.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+1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,0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-1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∑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231026"/>
                  </a:ext>
                </a:extLst>
              </a:tr>
              <a:tr h="760482">
                <a:tc>
                  <a:txBody>
                    <a:bodyPr/>
                    <a:lstStyle/>
                    <a:p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 family: 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M=4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3/2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+3/2 for 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+1/2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-1/2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-3/2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531063"/>
                  </a:ext>
                </a:extLst>
              </a:tr>
              <a:tr h="440597">
                <a:tc>
                  <a:txBody>
                    <a:bodyPr/>
                    <a:lstStyle/>
                    <a:p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 family: 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; M = 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1/2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+1/2 for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-1/2 for 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Ξ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IN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35876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759702"/>
              </p:ext>
            </p:extLst>
          </p:nvPr>
        </p:nvGraphicFramePr>
        <p:xfrm>
          <a:off x="2032000" y="5403271"/>
          <a:ext cx="8954655" cy="107649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984885">
                  <a:extLst>
                    <a:ext uri="{9D8B030D-6E8A-4147-A177-3AD203B41FA5}">
                      <a16:colId xmlns:a16="http://schemas.microsoft.com/office/drawing/2014/main" val="840049366"/>
                    </a:ext>
                  </a:extLst>
                </a:gridCol>
                <a:gridCol w="2984885">
                  <a:extLst>
                    <a:ext uri="{9D8B030D-6E8A-4147-A177-3AD203B41FA5}">
                      <a16:colId xmlns:a16="http://schemas.microsoft.com/office/drawing/2014/main" val="4048843342"/>
                    </a:ext>
                  </a:extLst>
                </a:gridCol>
                <a:gridCol w="2984885">
                  <a:extLst>
                    <a:ext uri="{9D8B030D-6E8A-4147-A177-3AD203B41FA5}">
                      <a16:colId xmlns:a16="http://schemas.microsoft.com/office/drawing/2014/main" val="1684381752"/>
                    </a:ext>
                  </a:extLst>
                </a:gridCol>
              </a:tblGrid>
              <a:tr h="484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0" dirty="0" smtClean="0"/>
                        <a:t>Ω</a:t>
                      </a:r>
                      <a:r>
                        <a:rPr lang="en-IN" b="0" baseline="0" dirty="0" smtClean="0"/>
                        <a:t> family: </a:t>
                      </a:r>
                      <a:r>
                        <a:rPr lang="el-GR" b="0" dirty="0" smtClean="0"/>
                        <a:t>Ω</a:t>
                      </a:r>
                      <a:r>
                        <a:rPr lang="en-IN" b="0" baseline="30000" dirty="0" smtClean="0"/>
                        <a:t>-</a:t>
                      </a:r>
                      <a:r>
                        <a:rPr lang="en-IN" b="0" baseline="0" dirty="0" smtClean="0"/>
                        <a:t> ; M=1</a:t>
                      </a:r>
                      <a:endParaRPr lang="en-IN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dirty="0" smtClean="0"/>
                        <a:t>0</a:t>
                      </a:r>
                      <a:endParaRPr lang="en-IN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0" dirty="0" smtClean="0"/>
                        <a:t>0</a:t>
                      </a:r>
                      <a:endParaRPr lang="en-IN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646926"/>
                  </a:ext>
                </a:extLst>
              </a:tr>
              <a:tr h="436419">
                <a:tc>
                  <a:txBody>
                    <a:bodyPr/>
                    <a:lstStyle/>
                    <a:p>
                      <a:r>
                        <a:rPr lang="el-GR" dirty="0" smtClean="0"/>
                        <a:t>Λ</a:t>
                      </a:r>
                      <a:r>
                        <a:rPr lang="en-IN" dirty="0" smtClean="0"/>
                        <a:t> family: </a:t>
                      </a:r>
                      <a:r>
                        <a:rPr lang="el-GR" dirty="0" smtClean="0"/>
                        <a:t>Λ</a:t>
                      </a:r>
                      <a:r>
                        <a:rPr lang="en-IN" baseline="30000" dirty="0" smtClean="0"/>
                        <a:t>0</a:t>
                      </a:r>
                      <a:r>
                        <a:rPr lang="en-IN" baseline="0" dirty="0" smtClean="0"/>
                        <a:t> ; M=1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868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6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3782" y="568036"/>
            <a:ext cx="1012767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u="sng" dirty="0" smtClean="0"/>
              <a:t>Conservation of isospin: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N" sz="2800" dirty="0" smtClean="0"/>
              <a:t>Isospin I is conserved in strong interactions only; not in weak or electromagnetic interactions.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N" sz="2800" dirty="0" smtClean="0"/>
              <a:t>The third component of isospin I</a:t>
            </a:r>
            <a:r>
              <a:rPr lang="en-IN" sz="2800" baseline="-25000" dirty="0" smtClean="0"/>
              <a:t>3</a:t>
            </a:r>
            <a:r>
              <a:rPr lang="en-IN" sz="2800" dirty="0" smtClean="0"/>
              <a:t> is conserved in strong and electromagnetic interactions but not in weak interactions. </a:t>
            </a:r>
          </a:p>
          <a:p>
            <a:pPr algn="just"/>
            <a:r>
              <a:rPr lang="en-IN" sz="2800" b="1" u="sng" dirty="0" smtClean="0"/>
              <a:t>Illustrations:</a:t>
            </a:r>
          </a:p>
          <a:p>
            <a:pPr algn="just"/>
            <a:r>
              <a:rPr lang="en-IN" sz="2800" dirty="0" smtClean="0"/>
              <a:t>Consider the following reactions: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2800" dirty="0" smtClean="0"/>
              <a:t>P + P -----</a:t>
            </a:r>
            <a:r>
              <a:rPr lang="en-IN" sz="2800" dirty="0" smtClean="0">
                <a:sym typeface="Wingdings" panose="05000000000000000000" pitchFamily="2" charset="2"/>
              </a:rPr>
              <a:t> </a:t>
            </a:r>
            <a:r>
              <a:rPr lang="el-GR" sz="2800" dirty="0"/>
              <a:t>Λ</a:t>
            </a:r>
            <a:r>
              <a:rPr lang="en-IN" sz="2800" baseline="30000" dirty="0"/>
              <a:t>0</a:t>
            </a:r>
            <a:r>
              <a:rPr lang="en-IN" sz="2800" dirty="0"/>
              <a:t> </a:t>
            </a:r>
            <a:r>
              <a:rPr lang="en-IN" sz="2800" dirty="0" smtClean="0"/>
              <a:t>+ K</a:t>
            </a:r>
            <a:r>
              <a:rPr lang="en-IN" sz="2800" baseline="30000" dirty="0" smtClean="0"/>
              <a:t>0</a:t>
            </a:r>
            <a:r>
              <a:rPr lang="en-IN" sz="2800" dirty="0" smtClean="0"/>
              <a:t> + P + </a:t>
            </a:r>
            <a:r>
              <a:rPr lang="el-GR" sz="2800" dirty="0"/>
              <a:t>π</a:t>
            </a:r>
            <a:r>
              <a:rPr lang="en-IN" sz="2800" baseline="30000" dirty="0"/>
              <a:t>+</a:t>
            </a:r>
            <a:r>
              <a:rPr lang="en-IN" sz="2800" dirty="0" smtClean="0"/>
              <a:t>  (allowed)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2800" dirty="0" smtClean="0">
                <a:solidFill>
                  <a:schemeClr val="dk1"/>
                </a:solidFill>
              </a:rPr>
              <a:t> </a:t>
            </a:r>
            <a:r>
              <a:rPr lang="en-IN" sz="2800" dirty="0">
                <a:solidFill>
                  <a:schemeClr val="dk1"/>
                </a:solidFill>
              </a:rPr>
              <a:t>Δ</a:t>
            </a:r>
            <a:r>
              <a:rPr lang="en-IN" sz="2800" baseline="30000" dirty="0" smtClean="0">
                <a:solidFill>
                  <a:schemeClr val="dk1"/>
                </a:solidFill>
              </a:rPr>
              <a:t>+</a:t>
            </a:r>
            <a:r>
              <a:rPr lang="en-IN" sz="2800" dirty="0" smtClean="0">
                <a:solidFill>
                  <a:schemeClr val="dk1"/>
                </a:solidFill>
              </a:rPr>
              <a:t> --------</a:t>
            </a:r>
            <a:r>
              <a:rPr lang="en-IN" sz="2800" dirty="0" smtClean="0">
                <a:solidFill>
                  <a:schemeClr val="dk1"/>
                </a:solidFill>
                <a:sym typeface="Wingdings" panose="05000000000000000000" pitchFamily="2" charset="2"/>
              </a:rPr>
              <a:t> P + </a:t>
            </a:r>
            <a:r>
              <a:rPr lang="el-GR" sz="2800" dirty="0"/>
              <a:t>π</a:t>
            </a:r>
            <a:r>
              <a:rPr lang="en-IN" sz="2800" baseline="30000" dirty="0"/>
              <a:t>0</a:t>
            </a:r>
            <a:r>
              <a:rPr lang="en-IN" sz="2800" dirty="0"/>
              <a:t> </a:t>
            </a:r>
            <a:r>
              <a:rPr lang="en-IN" sz="2800" dirty="0" smtClean="0"/>
              <a:t>(allowed)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2800" dirty="0" smtClean="0"/>
              <a:t> </a:t>
            </a:r>
            <a:r>
              <a:rPr lang="el-GR" sz="2800" dirty="0"/>
              <a:t>Λ</a:t>
            </a:r>
            <a:r>
              <a:rPr lang="en-IN" sz="2800" baseline="30000" dirty="0"/>
              <a:t>0</a:t>
            </a:r>
            <a:r>
              <a:rPr lang="en-IN" sz="2800" dirty="0"/>
              <a:t> </a:t>
            </a:r>
            <a:r>
              <a:rPr lang="en-IN" sz="2800" dirty="0" smtClean="0"/>
              <a:t>---------</a:t>
            </a:r>
            <a:r>
              <a:rPr lang="en-IN" sz="2800" dirty="0" smtClean="0">
                <a:sym typeface="Wingdings" panose="05000000000000000000" pitchFamily="2" charset="2"/>
              </a:rPr>
              <a:t> P + </a:t>
            </a:r>
            <a:r>
              <a:rPr lang="el-GR" sz="2800" dirty="0"/>
              <a:t>π</a:t>
            </a:r>
            <a:r>
              <a:rPr lang="en-IN" sz="2800" baseline="30000" dirty="0" smtClean="0"/>
              <a:t>-</a:t>
            </a:r>
            <a:r>
              <a:rPr lang="en-IN" sz="2800" dirty="0" smtClean="0"/>
              <a:t> (not allowed)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IN" sz="2800" dirty="0" smtClean="0">
                <a:sym typeface="Wingdings" panose="05000000000000000000" pitchFamily="2" charset="2"/>
              </a:rPr>
              <a:t> </a:t>
            </a:r>
            <a:r>
              <a:rPr lang="en-IN" sz="2800" dirty="0">
                <a:solidFill>
                  <a:schemeClr val="dk1"/>
                </a:solidFill>
              </a:rPr>
              <a:t>∑</a:t>
            </a:r>
            <a:r>
              <a:rPr lang="en-IN" sz="2800" baseline="30000" dirty="0">
                <a:solidFill>
                  <a:schemeClr val="dk1"/>
                </a:solidFill>
              </a:rPr>
              <a:t>0</a:t>
            </a:r>
            <a:r>
              <a:rPr lang="en-IN" sz="2800" dirty="0">
                <a:solidFill>
                  <a:schemeClr val="dk1"/>
                </a:solidFill>
              </a:rPr>
              <a:t> </a:t>
            </a:r>
            <a:r>
              <a:rPr lang="en-IN" sz="2800" dirty="0" smtClean="0">
                <a:solidFill>
                  <a:schemeClr val="dk1"/>
                </a:solidFill>
              </a:rPr>
              <a:t>----------</a:t>
            </a:r>
            <a:r>
              <a:rPr lang="en-IN" sz="2800" dirty="0" smtClean="0">
                <a:solidFill>
                  <a:schemeClr val="dk1"/>
                </a:solidFill>
                <a:sym typeface="Wingdings" panose="05000000000000000000" pitchFamily="2" charset="2"/>
              </a:rPr>
              <a:t> </a:t>
            </a:r>
            <a:r>
              <a:rPr lang="el-GR" sz="2800" dirty="0"/>
              <a:t>Λ</a:t>
            </a:r>
            <a:r>
              <a:rPr lang="en-IN" sz="2800" baseline="30000" dirty="0" smtClean="0"/>
              <a:t>0</a:t>
            </a:r>
            <a:r>
              <a:rPr lang="en-IN" sz="2800" dirty="0" smtClean="0"/>
              <a:t> + </a:t>
            </a:r>
            <a:r>
              <a:rPr lang="el-GR" sz="2800" dirty="0" smtClean="0"/>
              <a:t>ϒ</a:t>
            </a:r>
            <a:r>
              <a:rPr lang="en-IN" sz="2800" dirty="0" smtClean="0"/>
              <a:t> (not allowed)</a:t>
            </a:r>
          </a:p>
          <a:p>
            <a:pPr marL="800100" lvl="1" indent="-342900" algn="just">
              <a:buFont typeface="+mj-lt"/>
              <a:buAutoNum type="arabicPeriod"/>
            </a:pPr>
            <a:endParaRPr lang="en-IN" sz="2800" dirty="0" smtClean="0"/>
          </a:p>
          <a:p>
            <a:pPr marL="800100" lvl="1" indent="-342900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447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1409</Words>
  <Application>Microsoft Office PowerPoint</Application>
  <PresentationFormat>Widescreen</PresentationFormat>
  <Paragraphs>251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Hewlett-Packard Company</dc:creator>
  <cp:lastModifiedBy>Hewlett-Packard Company</cp:lastModifiedBy>
  <cp:revision>74</cp:revision>
  <dcterms:created xsi:type="dcterms:W3CDTF">2020-04-13T13:28:01Z</dcterms:created>
  <dcterms:modified xsi:type="dcterms:W3CDTF">2020-04-30T09:11:15Z</dcterms:modified>
</cp:coreProperties>
</file>